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56" r:id="rId2"/>
    <p:sldId id="367" r:id="rId3"/>
    <p:sldId id="571" r:id="rId4"/>
    <p:sldId id="580" r:id="rId5"/>
    <p:sldId id="579" r:id="rId6"/>
    <p:sldId id="581" r:id="rId7"/>
    <p:sldId id="582" r:id="rId8"/>
    <p:sldId id="551" r:id="rId9"/>
    <p:sldId id="384" r:id="rId10"/>
  </p:sldIdLst>
  <p:sldSz cx="9144000" cy="6858000" type="screen4x3"/>
  <p:notesSz cx="6797675" cy="987425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sz="1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F0000"/>
    <a:srgbClr val="0000FF"/>
    <a:srgbClr val="00CC00"/>
    <a:srgbClr val="FFFF00"/>
    <a:srgbClr val="EAEAEA"/>
    <a:srgbClr val="C0C0C0"/>
    <a:srgbClr val="0080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 autoAdjust="0"/>
    <p:restoredTop sz="77859" autoAdjust="0"/>
  </p:normalViewPr>
  <p:slideViewPr>
    <p:cSldViewPr>
      <p:cViewPr varScale="1">
        <p:scale>
          <a:sx n="80" d="100"/>
          <a:sy n="80" d="100"/>
        </p:scale>
        <p:origin x="248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7712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66" d="100"/>
        <a:sy n="66" d="100"/>
      </p:scale>
      <p:origin x="0" y="-288"/>
    </p:cViewPr>
  </p:sorterViewPr>
  <p:notesViewPr>
    <p:cSldViewPr>
      <p:cViewPr varScale="1">
        <p:scale>
          <a:sx n="61" d="100"/>
          <a:sy n="61" d="100"/>
        </p:scale>
        <p:origin x="3254" y="72"/>
      </p:cViewPr>
      <p:guideLst>
        <p:guide orient="horz" pos="3110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73E1C31-C464-4E0C-B169-5B975F91BA07}" type="datetimeFigureOut">
              <a:rPr lang="zh-TW" altLang="en-US"/>
              <a:pPr>
                <a:defRPr/>
              </a:pPr>
              <a:t>2019/1/9</a:t>
            </a:fld>
            <a:endParaRPr lang="en-US" alt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FEE8EE51-E3C7-4114-AAF7-F766363F291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E46BB61A-00BC-47CD-A11D-3CDC676B4854}" type="datetimeFigureOut">
              <a:rPr lang="zh-TW" altLang="en-US"/>
              <a:pPr>
                <a:defRPr/>
              </a:pPr>
              <a:t>2019/1/9</a:t>
            </a:fld>
            <a:endParaRPr lang="en-US" alt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41363"/>
            <a:ext cx="493712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 bwMode="auto">
          <a:xfrm>
            <a:off x="679450" y="4689475"/>
            <a:ext cx="5438775" cy="444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defTabSz="952500" eaLnBrk="1" hangingPunct="1">
              <a:defRPr kumimoji="0" sz="1300">
                <a:latin typeface="Calibri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 eaLnBrk="1" hangingPunct="1">
              <a:defRPr kumimoji="0" sz="13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915E931B-590C-4ECC-A8D3-ABE8AF66723D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31863" y="741363"/>
            <a:ext cx="4935537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0" name="Rectangle 3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zh-TW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備忘稿版面配置區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ACF 2014</a:t>
            </a:r>
          </a:p>
          <a:p>
            <a:r>
              <a:rPr kumimoji="1" lang="en-US" altLang="zh-TW" dirty="0" err="1"/>
              <a:t>CasCNN</a:t>
            </a:r>
            <a:r>
              <a:rPr kumimoji="1" lang="en-US" altLang="zh-TW" dirty="0"/>
              <a:t> 2016</a:t>
            </a:r>
          </a:p>
          <a:p>
            <a:r>
              <a:rPr kumimoji="1" lang="en-US" altLang="zh-TW" dirty="0" err="1"/>
              <a:t>FaceCraft</a:t>
            </a:r>
            <a:r>
              <a:rPr kumimoji="1" lang="en-US" altLang="zh-TW" dirty="0"/>
              <a:t> 2016</a:t>
            </a:r>
          </a:p>
          <a:p>
            <a:r>
              <a:rPr kumimoji="1" lang="en-US" altLang="zh-TW" dirty="0"/>
              <a:t>STN 2014</a:t>
            </a:r>
          </a:p>
          <a:p>
            <a:r>
              <a:rPr kumimoji="1" lang="en-US" altLang="zh-TW" dirty="0"/>
              <a:t>MTCNN 2016</a:t>
            </a:r>
          </a:p>
          <a:p>
            <a:r>
              <a:rPr kumimoji="1" lang="en-US" altLang="zh-TW" dirty="0"/>
              <a:t>Ours 2017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00571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Rapidly Digested Convolutional Layers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主要是解決速度問題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快速的縮小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 map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的大小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採用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C.ReLU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activation function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TW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CRelU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來保證輸出維度不變的情況下，減少卷積核數量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Multiple Scale Convolutional Layers(MSCL)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類似於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SSD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，在網絡的不同層進行檢測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作者提出來的點就在於增加小的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anchor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的訓練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定義了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anchor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密度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來平衡對密度不足的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anchor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來增加偏移訓練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19393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46128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2574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5" name="矩形 11"/>
          <p:cNvSpPr/>
          <p:nvPr/>
        </p:nvSpPr>
        <p:spPr bwMode="auto">
          <a:xfrm>
            <a:off x="276225" y="0"/>
            <a:ext cx="104775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6" name="矩形 13"/>
          <p:cNvSpPr/>
          <p:nvPr/>
        </p:nvSpPr>
        <p:spPr bwMode="auto">
          <a:xfrm>
            <a:off x="990600" y="0"/>
            <a:ext cx="182563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7" name="矩形 18"/>
          <p:cNvSpPr/>
          <p:nvPr/>
        </p:nvSpPr>
        <p:spPr bwMode="auto">
          <a:xfrm>
            <a:off x="1141413" y="0"/>
            <a:ext cx="230187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" name="直線接點 10"/>
          <p:cNvSpPr>
            <a:spLocks noChangeShapeType="1"/>
          </p:cNvSpPr>
          <p:nvPr/>
        </p:nvSpPr>
        <p:spPr bwMode="auto">
          <a:xfrm>
            <a:off x="106363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1" name="直線接點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2" name="直線接點 19"/>
          <p:cNvSpPr>
            <a:spLocks noChangeShapeType="1"/>
          </p:cNvSpPr>
          <p:nvPr/>
        </p:nvSpPr>
        <p:spPr bwMode="auto">
          <a:xfrm>
            <a:off x="854075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3" name="直線接點 15"/>
          <p:cNvSpPr>
            <a:spLocks noChangeShapeType="1"/>
          </p:cNvSpPr>
          <p:nvPr/>
        </p:nvSpPr>
        <p:spPr bwMode="auto">
          <a:xfrm>
            <a:off x="172720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4" name="直線接點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5" name="直線接點 21"/>
          <p:cNvSpPr>
            <a:spLocks noChangeShapeType="1"/>
          </p:cNvSpPr>
          <p:nvPr/>
        </p:nvSpPr>
        <p:spPr bwMode="auto">
          <a:xfrm>
            <a:off x="911383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6" name="矩形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7" name="橢圓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8" name="橢圓 22"/>
          <p:cNvSpPr/>
          <p:nvPr/>
        </p:nvSpPr>
        <p:spPr bwMode="auto">
          <a:xfrm>
            <a:off x="1309688" y="4867275"/>
            <a:ext cx="641350" cy="64135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9" name="橢圓 23"/>
          <p:cNvSpPr/>
          <p:nvPr/>
        </p:nvSpPr>
        <p:spPr bwMode="auto">
          <a:xfrm>
            <a:off x="1090613" y="5500688"/>
            <a:ext cx="138112" cy="136525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0" name="橢圓 25"/>
          <p:cNvSpPr/>
          <p:nvPr/>
        </p:nvSpPr>
        <p:spPr bwMode="auto">
          <a:xfrm>
            <a:off x="1663700" y="5788025"/>
            <a:ext cx="274638" cy="274638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21" name="橢圓 24"/>
          <p:cNvSpPr/>
          <p:nvPr/>
        </p:nvSpPr>
        <p:spPr>
          <a:xfrm>
            <a:off x="1905000" y="4495800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pic>
        <p:nvPicPr>
          <p:cNvPr id="22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91413" y="2778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sz="3500" b="0" i="0"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23" name="日期版面配置區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463" y="1174750"/>
            <a:ext cx="2286000" cy="38100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4" name="頁尾版面配置區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076" y="4181475"/>
            <a:ext cx="3657600" cy="38417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0"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25" name="投影片編號版面配置區 28"/>
          <p:cNvSpPr>
            <a:spLocks noGrp="1"/>
          </p:cNvSpPr>
          <p:nvPr>
            <p:ph type="sldNum" sz="quarter" idx="12"/>
          </p:nvPr>
        </p:nvSpPr>
        <p:spPr bwMode="auto">
          <a:xfrm>
            <a:off x="1325563" y="4929188"/>
            <a:ext cx="609600" cy="5175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0" sz="1800">
                <a:latin typeface="Calibri" panose="020F0502020204030204" pitchFamily="34" charset="0"/>
                <a:ea typeface="新細明體" panose="02020500000000000000" pitchFamily="18" charset="-120"/>
              </a:defRPr>
            </a:lvl1pPr>
          </a:lstStyle>
          <a:p>
            <a:pPr>
              <a:defRPr/>
            </a:pPr>
            <a:fld id="{1DE850CD-D9E7-475E-9293-0D1615A65C8D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4198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0033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29" descr="mir_logo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380288" y="188913"/>
            <a:ext cx="12954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8313" y="981075"/>
            <a:ext cx="8135937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689264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468313" y="981075"/>
            <a:ext cx="3990975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11688" y="981075"/>
            <a:ext cx="3992562" cy="5688013"/>
          </a:xfrm>
        </p:spPr>
        <p:txBody>
          <a:bodyPr/>
          <a:lstStyle>
            <a:lvl1pPr>
              <a:defRPr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53151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線接點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>
              <a:latin typeface="+mn-lt"/>
              <a:ea typeface="+mn-ea"/>
            </a:endParaRPr>
          </a:p>
        </p:txBody>
      </p:sp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1028" name="文字版面配置區 12"/>
          <p:cNvSpPr>
            <a:spLocks noGrp="1"/>
          </p:cNvSpPr>
          <p:nvPr>
            <p:ph type="body" idx="1"/>
          </p:nvPr>
        </p:nvSpPr>
        <p:spPr bwMode="auto">
          <a:xfrm>
            <a:off x="468313" y="981075"/>
            <a:ext cx="8135937" cy="568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7" name="直線接點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>
              <a:latin typeface="+mn-lt"/>
              <a:ea typeface="+mn-ea"/>
            </a:endParaRPr>
          </a:p>
        </p:txBody>
      </p:sp>
      <p:sp>
        <p:nvSpPr>
          <p:cNvPr id="1030" name="直線接點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/>
          </a:p>
        </p:txBody>
      </p:sp>
      <p:sp>
        <p:nvSpPr>
          <p:cNvPr id="1032" name="直線接點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cxnSp>
        <p:nvCxnSpPr>
          <p:cNvPr id="15" name="直線接點 14"/>
          <p:cNvCxnSpPr/>
          <p:nvPr userDrawn="1"/>
        </p:nvCxnSpPr>
        <p:spPr>
          <a:xfrm>
            <a:off x="214313" y="868363"/>
            <a:ext cx="8429625" cy="1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 userDrawn="1"/>
        </p:nvCxnSpPr>
        <p:spPr>
          <a:xfrm>
            <a:off x="188882" y="920737"/>
            <a:ext cx="8429684" cy="1588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橢圓 11"/>
          <p:cNvSpPr/>
          <p:nvPr userDrawn="1"/>
        </p:nvSpPr>
        <p:spPr>
          <a:xfrm>
            <a:off x="8636000" y="6230938"/>
            <a:ext cx="365125" cy="365125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800" dirty="0"/>
          </a:p>
        </p:txBody>
      </p:sp>
      <p:sp>
        <p:nvSpPr>
          <p:cNvPr id="14" name="矩形 13"/>
          <p:cNvSpPr/>
          <p:nvPr userDrawn="1"/>
        </p:nvSpPr>
        <p:spPr>
          <a:xfrm>
            <a:off x="8405813" y="6230938"/>
            <a:ext cx="663964" cy="369332"/>
          </a:xfrm>
          <a:prstGeom prst="rect">
            <a:avLst/>
          </a:prstGeom>
        </p:spPr>
        <p:txBody>
          <a:bodyPr wrap="none">
            <a:spAutoFit/>
          </a:bodyPr>
          <a:lstStyle>
            <a:lvl1pPr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defRPr/>
            </a:pPr>
            <a:fld id="{598261DC-4F96-4556-9C28-A466A1AFAEC4}" type="slidenum">
              <a:rPr kumimoji="0" lang="zh-TW" altLang="en-US" sz="1800" smtClean="0">
                <a:solidFill>
                  <a:srgbClr val="862110"/>
                </a:solidFill>
                <a:latin typeface="Calibri" panose="020F0502020204030204" pitchFamily="34" charset="0"/>
              </a:rPr>
              <a:pPr eaLnBrk="1" hangingPunct="1">
                <a:defRPr/>
              </a:pPr>
              <a:t>‹#›</a:t>
            </a:fld>
            <a:r>
              <a:rPr kumimoji="0" lang="en-US" altLang="zh-TW" sz="1800" dirty="0">
                <a:solidFill>
                  <a:srgbClr val="862110"/>
                </a:solidFill>
                <a:latin typeface="Calibri" panose="020F0502020204030204" pitchFamily="34" charset="0"/>
              </a:rPr>
              <a:t>/7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112" r:id="rId2"/>
    <p:sldLayoutId id="2147484115" r:id="rId3"/>
    <p:sldLayoutId id="2147484113" r:id="rId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 cap="small">
          <a:solidFill>
            <a:schemeClr val="tx1"/>
          </a:solidFill>
          <a:latin typeface="Calibri" pitchFamily="34" charset="0"/>
          <a:ea typeface="標楷體" pitchFamily="65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3100" b="1">
          <a:solidFill>
            <a:schemeClr val="tx2"/>
          </a:solidFill>
          <a:latin typeface="標楷體" pitchFamily="65" charset="-120"/>
          <a:ea typeface="標楷體" pitchFamily="65" charset="-120"/>
        </a:defRPr>
      </a:lvl9pPr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0000"/>
        <a:buFont typeface="Wingdings" panose="05000000000000000000" pitchFamily="2" charset="2"/>
        <a:buChar char="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 2" panose="05020102010507070707" pitchFamily="18" charset="2"/>
        <a:buChar char="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563" algn="l" rtl="0" eaLnBrk="0" fontAlgn="base" hangingPunct="0">
        <a:spcBef>
          <a:spcPct val="20000"/>
        </a:spcBef>
        <a:spcAft>
          <a:spcPct val="0"/>
        </a:spcAft>
        <a:buClr>
          <a:srgbClr val="E0752F"/>
        </a:buClr>
        <a:buSzPct val="60000"/>
        <a:buFont typeface="Wingdings" panose="05000000000000000000" pitchFamily="2" charset="2"/>
        <a:buChar char="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7450" indent="-182563" algn="l" rtl="0" eaLnBrk="0" fontAlgn="base" hangingPunct="0">
        <a:spcBef>
          <a:spcPct val="20000"/>
        </a:spcBef>
        <a:spcAft>
          <a:spcPct val="0"/>
        </a:spcAft>
        <a:buClr>
          <a:srgbClr val="FEC3AE"/>
        </a:buClr>
        <a:buSzPct val="60000"/>
        <a:buFont typeface="Wingdings" panose="05000000000000000000" pitchFamily="2" charset="2"/>
        <a:buChar char="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62088" indent="-182563" algn="l" rtl="0" eaLnBrk="0" fontAlgn="base" hangingPunct="0">
        <a:spcBef>
          <a:spcPct val="20000"/>
        </a:spcBef>
        <a:spcAft>
          <a:spcPct val="0"/>
        </a:spcAft>
        <a:buClr>
          <a:srgbClr val="BDCAE9"/>
        </a:buClr>
        <a:buSzPct val="68000"/>
        <a:buFont typeface="Wingdings 2" panose="05020102010507070707" pitchFamily="18" charset="2"/>
        <a:buChar char="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8.0523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403350" y="1916113"/>
            <a:ext cx="6911975" cy="2089150"/>
          </a:xfrm>
        </p:spPr>
        <p:txBody>
          <a:bodyPr anchor="ctr">
            <a:normAutofit/>
          </a:bodyPr>
          <a:lstStyle/>
          <a:p>
            <a:pPr algn="ctr" eaLnBrk="1" hangingPunct="1">
              <a:defRPr/>
            </a:pPr>
            <a:r>
              <a:rPr lang="en-US" altLang="zh-TW" sz="4000" cap="none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Weekly Report</a:t>
            </a:r>
          </a:p>
        </p:txBody>
      </p:sp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1835150" y="4005263"/>
            <a:ext cx="65532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Presenter: Sheng-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Hsing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Hsiao</a:t>
            </a:r>
          </a:p>
          <a:p>
            <a:pPr algn="ctr" eaLnBrk="1" hangingPunct="1">
              <a:defRPr/>
            </a:pP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Advisor: </a:t>
            </a:r>
            <a:r>
              <a:rPr kumimoji="0" lang="en-US" altLang="zh-TW" sz="2200" dirty="0" err="1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Jyh-Shing</a:t>
            </a:r>
            <a:r>
              <a:rPr kumimoji="0" lang="en-US" altLang="zh-TW" sz="2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Roger Jang</a:t>
            </a:r>
            <a:endParaRPr kumimoji="0" lang="en-US" altLang="zh-TW" sz="2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  <a:p>
            <a:pPr algn="ctr" eaLnBrk="1" hangingPunct="1">
              <a:defRPr/>
            </a:pPr>
            <a:r>
              <a:rPr kumimoji="0" lang="en-US" altLang="zh-TW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Dept. of CSIE, National Taiwan University, Taiwan</a:t>
            </a:r>
            <a:endParaRPr kumimoji="0" lang="en-US" altLang="zh-TW" sz="2000" baseline="30000" dirty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cap="none" dirty="0"/>
              <a:t>Outline</a:t>
            </a:r>
            <a:endParaRPr lang="zh-TW" altLang="en-US" dirty="0"/>
          </a:p>
        </p:txBody>
      </p:sp>
      <p:sp>
        <p:nvSpPr>
          <p:cNvPr id="819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FaceBoxes</a:t>
            </a:r>
          </a:p>
          <a:p>
            <a:pPr>
              <a:defRPr/>
            </a:pPr>
            <a:r>
              <a:rPr lang="en-US" altLang="zh-TW" dirty="0"/>
              <a:t>Compare MTCNN with FaceBoxes</a:t>
            </a:r>
          </a:p>
          <a:p>
            <a:pPr>
              <a:defRPr/>
            </a:pPr>
            <a:r>
              <a:rPr lang="en-US" altLang="zh-TW" dirty="0"/>
              <a:t>Demo</a:t>
            </a:r>
          </a:p>
          <a:p>
            <a:pPr>
              <a:defRPr/>
            </a:pPr>
            <a:endParaRPr lang="en-US" altLang="zh-TW" dirty="0"/>
          </a:p>
          <a:p>
            <a:pPr>
              <a:defRPr/>
            </a:pPr>
            <a:endParaRPr lang="en-US" altLang="zh-TW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C23E95-E868-F043-8216-DD6990A6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FaceBoxes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7B3C0431-57B5-A846-A3A7-0D92362B6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TW" dirty="0">
                <a:hlinkClick r:id="rId3"/>
              </a:rPr>
              <a:t>Faceboxes: A CPU real-time face detector with high accuracy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39BE4F3-FC81-7B4D-82D6-7F30A24C4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2060500"/>
            <a:ext cx="5409106" cy="381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33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C23E95-E868-F043-8216-DD6990A6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FaceBoxes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7B3C0431-57B5-A846-A3A7-0D92362B6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Architecture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86F7963-E980-CD4D-8A05-45B100BFF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984" y="1517954"/>
            <a:ext cx="6699901" cy="435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023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C23E95-E868-F043-8216-DD6990A6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zh-TW" dirty="0"/>
              <a:t>Compare MTCNN with FaceBoxes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7B3C0431-57B5-A846-A3A7-0D92362B6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Original Image (2000x1210)</a:t>
            </a:r>
            <a:endParaRPr lang="zh-TW" altLang="en-US" dirty="0"/>
          </a:p>
        </p:txBody>
      </p:sp>
      <p:pic>
        <p:nvPicPr>
          <p:cNvPr id="6" name="圖片 5" descr="一張含有 個人, 大, 正面, 室外 的圖片&#10;&#10;&#10;&#10;自動產生的描述">
            <a:extLst>
              <a:ext uri="{FF2B5EF4-FFF2-40B4-BE49-F238E27FC236}">
                <a16:creationId xmlns:a16="http://schemas.microsoft.com/office/drawing/2014/main" id="{AEBCA70C-E2D8-0B49-A952-A6DD8E8DE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75" y="1628800"/>
            <a:ext cx="7632650" cy="461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383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C23E95-E868-F043-8216-DD6990A6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zh-TW" dirty="0"/>
              <a:t>Compare MTCNN with FaceBoxes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7B3C0431-57B5-A846-A3A7-0D92362B6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MTCNN</a:t>
            </a:r>
            <a:endParaRPr lang="zh-TW" altLang="en-US" dirty="0"/>
          </a:p>
        </p:txBody>
      </p:sp>
      <p:pic>
        <p:nvPicPr>
          <p:cNvPr id="5" name="圖片 4" descr="一張含有 個人, 擺姿勢, 室外 的圖片&#10;&#10;&#10;&#10;自動產生的描述">
            <a:extLst>
              <a:ext uri="{FF2B5EF4-FFF2-40B4-BE49-F238E27FC236}">
                <a16:creationId xmlns:a16="http://schemas.microsoft.com/office/drawing/2014/main" id="{6EA6B1A6-0692-874E-AB65-744881B641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59"/>
          <a:stretch/>
        </p:blipFill>
        <p:spPr>
          <a:xfrm>
            <a:off x="755675" y="1628799"/>
            <a:ext cx="7632650" cy="453650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1C91185F-743B-364F-A05E-B6B08C306DF7}"/>
              </a:ext>
            </a:extLst>
          </p:cNvPr>
          <p:cNvSpPr txBox="1"/>
          <p:nvPr/>
        </p:nvSpPr>
        <p:spPr>
          <a:xfrm>
            <a:off x="2411760" y="981075"/>
            <a:ext cx="1074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1.38s </a:t>
            </a:r>
          </a:p>
          <a:p>
            <a:r>
              <a:rPr kumimoji="1" lang="en-US" altLang="zh-TW" dirty="0"/>
              <a:t>140 faces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0650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C23E95-E868-F043-8216-DD6990A6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zh-TW" dirty="0"/>
              <a:t>Compare MTCNN with FaceBoxes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7B3C0431-57B5-A846-A3A7-0D92362B6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FaceBoxes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F5FCCF9-E93E-E549-A1BA-DCD1185CB890}"/>
              </a:ext>
            </a:extLst>
          </p:cNvPr>
          <p:cNvSpPr txBox="1"/>
          <p:nvPr/>
        </p:nvSpPr>
        <p:spPr>
          <a:xfrm>
            <a:off x="2411760" y="981075"/>
            <a:ext cx="9717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0.019</a:t>
            </a:r>
            <a:r>
              <a:rPr kumimoji="1" lang="en-US" altLang="zh-TW" dirty="0"/>
              <a:t>s </a:t>
            </a:r>
          </a:p>
          <a:p>
            <a:r>
              <a:rPr lang="en-US" altLang="zh-TW" dirty="0"/>
              <a:t>93</a:t>
            </a:r>
            <a:r>
              <a:rPr kumimoji="1" lang="en-US" altLang="zh-TW" dirty="0"/>
              <a:t> faces</a:t>
            </a:r>
            <a:endParaRPr kumimoji="1" lang="zh-TW" altLang="en-US" dirty="0"/>
          </a:p>
        </p:txBody>
      </p:sp>
      <p:pic>
        <p:nvPicPr>
          <p:cNvPr id="4" name="圖片 3" descr="一張含有 個人, 室外, 擺姿勢 的圖片&#10;&#10;&#10;&#10;自動產生的描述">
            <a:extLst>
              <a:ext uri="{FF2B5EF4-FFF2-40B4-BE49-F238E27FC236}">
                <a16:creationId xmlns:a16="http://schemas.microsoft.com/office/drawing/2014/main" id="{38C52A3C-0282-4640-BD05-54E01161F6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14"/>
          <a:stretch/>
        </p:blipFill>
        <p:spPr>
          <a:xfrm>
            <a:off x="755676" y="1626705"/>
            <a:ext cx="7605864" cy="453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155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F0756845-303E-1F47-849C-0BF705849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115888"/>
            <a:ext cx="7467600" cy="709612"/>
          </a:xfrm>
        </p:spPr>
        <p:txBody>
          <a:bodyPr/>
          <a:lstStyle/>
          <a:p>
            <a:pPr>
              <a:defRPr/>
            </a:pPr>
            <a:r>
              <a:rPr lang="en-US" altLang="zh-TW" cap="none" dirty="0"/>
              <a:t>Related Work</a:t>
            </a:r>
            <a:endParaRPr lang="zh-TW" altLang="en-US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F8B8A44-B469-614A-8FB9-F5C754A05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313" y="981075"/>
            <a:ext cx="8207375" cy="5688013"/>
          </a:xfrm>
        </p:spPr>
        <p:txBody>
          <a:bodyPr/>
          <a:lstStyle/>
          <a:p>
            <a:pPr>
              <a:defRPr/>
            </a:pPr>
            <a:r>
              <a:rPr lang="en-US" altLang="zh-TW" dirty="0"/>
              <a:t>Reference</a:t>
            </a:r>
          </a:p>
          <a:p>
            <a:pPr lvl="1">
              <a:defRPr/>
            </a:pPr>
            <a:r>
              <a:rPr lang="en-US" altLang="zh-TW" dirty="0"/>
              <a:t>Zhang, </a:t>
            </a:r>
            <a:r>
              <a:rPr lang="en-US" altLang="zh-TW" dirty="0" err="1"/>
              <a:t>Shifeng</a:t>
            </a:r>
            <a:r>
              <a:rPr lang="en-US" altLang="zh-TW" dirty="0"/>
              <a:t>, et al. "</a:t>
            </a:r>
            <a:r>
              <a:rPr lang="en-US" altLang="zh-TW" dirty="0" err="1"/>
              <a:t>Faceboxes</a:t>
            </a:r>
            <a:r>
              <a:rPr lang="en-US" altLang="zh-TW" dirty="0"/>
              <a:t>: A CPU real-time face detector with high accuracy." </a:t>
            </a:r>
            <a:r>
              <a:rPr lang="en-US" altLang="zh-TW" i="1" dirty="0"/>
              <a:t>Biometrics (IJCB), 2017 IEEE International Joint Conference on</a:t>
            </a:r>
            <a:r>
              <a:rPr lang="en-US" altLang="zh-TW" dirty="0"/>
              <a:t>. IEEE, 2017.</a:t>
            </a:r>
          </a:p>
        </p:txBody>
      </p:sp>
    </p:spTree>
    <p:extLst>
      <p:ext uri="{BB962C8B-B14F-4D97-AF65-F5344CB8AC3E}">
        <p14:creationId xmlns:p14="http://schemas.microsoft.com/office/powerpoint/2010/main" val="368995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0" indent="0" algn="ctr">
              <a:buFont typeface="Wingdings" panose="05000000000000000000" pitchFamily="2" charset="2"/>
              <a:buNone/>
              <a:defRPr/>
            </a:pPr>
            <a:r>
              <a:rPr lang="en-US" altLang="zh-TW" i="1" dirty="0"/>
              <a:t>Thank you for your attention</a:t>
            </a:r>
            <a:endParaRPr lang="zh-TW" altLang="en-US" i="1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壁窗">
  <a:themeElements>
    <a:clrScheme name="壁窗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自訂 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壁窗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53482</TotalTime>
  <Words>192</Words>
  <Application>Microsoft Macintosh PowerPoint</Application>
  <PresentationFormat>如螢幕大小 (4:3)</PresentationFormat>
  <Paragraphs>46</Paragraphs>
  <Slides>9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6" baseType="lpstr">
      <vt:lpstr>標楷體</vt:lpstr>
      <vt:lpstr>Arial</vt:lpstr>
      <vt:lpstr>Calibri</vt:lpstr>
      <vt:lpstr>Times New Roman</vt:lpstr>
      <vt:lpstr>Wingdings</vt:lpstr>
      <vt:lpstr>Wingdings 2</vt:lpstr>
      <vt:lpstr>壁窗</vt:lpstr>
      <vt:lpstr>Weekly Report</vt:lpstr>
      <vt:lpstr>Outline</vt:lpstr>
      <vt:lpstr>FaceBoxes</vt:lpstr>
      <vt:lpstr>FaceBoxes</vt:lpstr>
      <vt:lpstr>Compare MTCNN with FaceBoxes</vt:lpstr>
      <vt:lpstr>Compare MTCNN with FaceBoxes</vt:lpstr>
      <vt:lpstr>Compare MTCNN with FaceBoxes</vt:lpstr>
      <vt:lpstr>Related Work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NTHU CS Dept., Ph.D. Dissertation Presentation  Discovering Discriminative Features with Applications to Music Genre/Mood Classification</dc:title>
  <dc:creator>E C</dc:creator>
  <cp:lastModifiedBy>kevin hsiao</cp:lastModifiedBy>
  <cp:revision>4074</cp:revision>
  <dcterms:created xsi:type="dcterms:W3CDTF">2008-11-09T17:03:56Z</dcterms:created>
  <dcterms:modified xsi:type="dcterms:W3CDTF">2019-01-09T04:08:57Z</dcterms:modified>
</cp:coreProperties>
</file>